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30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D2C78CA-D237-48D4-BBD3-079E675F52D7}" type="datetimeFigureOut">
              <a:rPr lang="uk-UA" smtClean="0"/>
              <a:t>08.12.2015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7D63AA3-5AE8-4D7B-BC44-DD05DF831ABE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polet-ptitsy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492896"/>
            <a:ext cx="2736304" cy="21890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Napryazhennost_magnitnogo_polya_i_ego_osnovnie_harakteristi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469140"/>
            <a:ext cx="2863866" cy="2189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odushka-dreamteam-itourmaline-0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4077998"/>
            <a:ext cx="2625557" cy="2780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251520" y="40466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44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Вплив  магнітного поля</a:t>
            </a:r>
          </a:p>
          <a:p>
            <a:pPr algn="ctr"/>
            <a:r>
              <a:rPr lang="uk-UA" sz="44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на живі організми</a:t>
            </a:r>
            <a:endParaRPr lang="uk-UA" sz="44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4941168"/>
            <a:ext cx="579613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20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Підготувала учениця 11 класу – </a:t>
            </a:r>
          </a:p>
          <a:p>
            <a:pPr algn="ctr"/>
            <a:r>
              <a:rPr lang="uk-UA" sz="20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Мельничук Катерина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PR201409252106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869160"/>
            <a:ext cx="2418567" cy="13604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age0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1484784"/>
            <a:ext cx="1584176" cy="19874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539552" y="1340768"/>
            <a:ext cx="3096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Тепер магнітне поле використовується у медицині для виймання </a:t>
            </a:r>
            <a:r>
              <a:rPr lang="uk-UA" dirty="0" smtClean="0"/>
              <a:t>дрібненьких кусочків </a:t>
            </a:r>
            <a:r>
              <a:rPr lang="uk-UA" dirty="0"/>
              <a:t>заліза, що потрапить в око, або осколків від розриву снаряду </a:t>
            </a:r>
            <a:r>
              <a:rPr lang="uk-UA" dirty="0" smtClean="0"/>
              <a:t>чи гранати</a:t>
            </a:r>
            <a:r>
              <a:rPr lang="uk-UA" dirty="0"/>
              <a:t>, які застряли недалеко від поверхні тіла. Магнітне поле </a:t>
            </a:r>
            <a:r>
              <a:rPr lang="uk-UA" dirty="0" smtClean="0"/>
              <a:t>широко використовується </a:t>
            </a:r>
            <a:r>
              <a:rPr lang="uk-UA" dirty="0"/>
              <a:t>також для лікування ряду захворювань.</a:t>
            </a:r>
          </a:p>
        </p:txBody>
      </p:sp>
      <p:pic>
        <p:nvPicPr>
          <p:cNvPr id="3" name="Рисунок 2" descr="220px-Manganknolle_Deta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50188" y="3414822"/>
            <a:ext cx="80701" cy="52456"/>
          </a:xfrm>
          <a:prstGeom prst="rect">
            <a:avLst/>
          </a:prstGeom>
        </p:spPr>
      </p:pic>
      <p:pic>
        <p:nvPicPr>
          <p:cNvPr id="4" name="Рисунок 3" descr="93934a0895d526bbb2bb8b31ef64a1a8.i750x1001x627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1484784"/>
            <a:ext cx="1423037" cy="1899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96364.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88224" y="4869160"/>
            <a:ext cx="2289630" cy="1402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75373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16016" y="3068960"/>
            <a:ext cx="2520776" cy="18905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Використання у медицині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1340768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Коли в людини раптово зупинилося серце, масаж часто примушує його </a:t>
            </a:r>
            <a:r>
              <a:rPr lang="uk-UA" dirty="0" smtClean="0"/>
              <a:t>знову забитися</a:t>
            </a:r>
            <a:r>
              <a:rPr lang="uk-UA" dirty="0"/>
              <a:t>. Але масаж серця можна робити тоді, коли відкрита </a:t>
            </a:r>
            <a:r>
              <a:rPr lang="uk-UA" dirty="0" smtClean="0"/>
              <a:t>грудна клітка</a:t>
            </a:r>
            <a:r>
              <a:rPr lang="uk-UA" dirty="0"/>
              <a:t>. А якщо під руками немає хірургічних інструментів? Група </a:t>
            </a:r>
            <a:r>
              <a:rPr lang="uk-UA" dirty="0" smtClean="0"/>
              <a:t>лікарів з </a:t>
            </a:r>
            <a:r>
              <a:rPr lang="uk-UA" dirty="0"/>
              <a:t>Медичного центра Брукліна (США) пропонує ввести в серцевий м'яз </a:t>
            </a:r>
            <a:r>
              <a:rPr lang="uk-UA" dirty="0" smtClean="0"/>
              <a:t>розчин дуже </a:t>
            </a:r>
            <a:r>
              <a:rPr lang="uk-UA" dirty="0"/>
              <a:t>дрібного порошку заліза і потім підвести до грудей </a:t>
            </a:r>
            <a:r>
              <a:rPr lang="uk-UA" dirty="0" smtClean="0"/>
              <a:t>потужний електромагніт</a:t>
            </a:r>
            <a:r>
              <a:rPr lang="uk-UA" dirty="0"/>
              <a:t>. Під дією магнітного поля частинки заліза почнуть </a:t>
            </a:r>
            <a:r>
              <a:rPr lang="uk-UA" dirty="0" smtClean="0"/>
              <a:t>рухатися і </a:t>
            </a:r>
            <a:r>
              <a:rPr lang="uk-UA" dirty="0"/>
              <a:t>потягнуть за собою м’язові волокна... Коли магнітне поле змінне, </a:t>
            </a:r>
            <a:r>
              <a:rPr lang="uk-UA" dirty="0" smtClean="0"/>
              <a:t>можна добитися</a:t>
            </a:r>
            <a:r>
              <a:rPr lang="uk-UA" dirty="0"/>
              <a:t>, що м'яз почне скорочуватись в потрібному ритмі.</a:t>
            </a: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933056"/>
            <a:ext cx="4551842" cy="25814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При зупинці серця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4088" y="1556792"/>
            <a:ext cx="28803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За </a:t>
            </a:r>
            <a:r>
              <a:rPr lang="uk-UA" dirty="0" smtClean="0"/>
              <a:t>допомогою магнітного </a:t>
            </a:r>
            <a:r>
              <a:rPr lang="uk-UA" dirty="0"/>
              <a:t>поля дослідники примушували серце собаки битися </a:t>
            </a:r>
            <a:r>
              <a:rPr lang="uk-UA" dirty="0" smtClean="0"/>
              <a:t>протягом чотирьох </a:t>
            </a:r>
            <a:r>
              <a:rPr lang="uk-UA" dirty="0"/>
              <a:t>годин. Можливо, настане такий час, коли магнітне поле </a:t>
            </a:r>
            <a:r>
              <a:rPr lang="uk-UA" dirty="0" smtClean="0"/>
              <a:t>допомагатиме </a:t>
            </a:r>
            <a:r>
              <a:rPr lang="uk-UA" dirty="0"/>
              <a:t>хірургові лікувати серце. </a:t>
            </a:r>
            <a:br>
              <a:rPr lang="uk-UA" dirty="0"/>
            </a:br>
            <a:r>
              <a:rPr lang="uk-UA" dirty="0"/>
              <a:t> </a:t>
            </a:r>
          </a:p>
          <a:p>
            <a:endParaRPr lang="uk-UA" dirty="0"/>
          </a:p>
        </p:txBody>
      </p:sp>
      <p:pic>
        <p:nvPicPr>
          <p:cNvPr id="3" name="Рисунок 2" descr="veterin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556792"/>
            <a:ext cx="3744416" cy="37444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Допомога собаці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484784"/>
            <a:ext cx="2520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Спостереження показати, що магнітне поле є у кожного чоловіка. Але </a:t>
            </a:r>
            <a:r>
              <a:rPr lang="uk-UA" dirty="0" smtClean="0"/>
              <a:t>дуже слабке</a:t>
            </a:r>
            <a:r>
              <a:rPr lang="uk-UA" dirty="0"/>
              <a:t>. Так, згинаючи і розгинаючи руку, людина створює на </a:t>
            </a:r>
            <a:r>
              <a:rPr lang="uk-UA" dirty="0" smtClean="0"/>
              <a:t>своїй поверхності  </a:t>
            </a:r>
            <a:r>
              <a:rPr lang="uk-UA" dirty="0"/>
              <a:t>магніт. </a:t>
            </a:r>
          </a:p>
        </p:txBody>
      </p:sp>
      <p:pic>
        <p:nvPicPr>
          <p:cNvPr id="3" name="Рисунок 2" descr="3c358ce9a4a791efdb265dbd3c389933_kontsentr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340768"/>
            <a:ext cx="2952328" cy="2210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670px-Get-Strength-in-Hands-Back-After-a-Stroke-Step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365104"/>
            <a:ext cx="2994434" cy="2248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Створення магнітного поля людиною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3933056"/>
            <a:ext cx="33123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Напруженість магнітного поля серця дуже мала. Магнітне поле серця являється змінною величиною, виникаючою одночасно з його електричною активністю.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dedbae935df668c91c9e700ad53bfe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5085184"/>
            <a:ext cx="1899016" cy="15508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251520" y="1484784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</a:t>
            </a:r>
            <a:r>
              <a:rPr lang="uk-UA" dirty="0"/>
              <a:t>В людей, які зазнали тривалої дії магнітного поля, помічено цілий ряд порушень: головний біль, </a:t>
            </a:r>
            <a:r>
              <a:rPr lang="uk-UA" dirty="0"/>
              <a:t>біль</a:t>
            </a:r>
            <a:r>
              <a:rPr lang="uk-UA" dirty="0"/>
              <a:t> у ділянці серця, швидка втомлюваність, зниження апетиту, безсоння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3" name="Рисунок 2" descr="a83234252c0a3d080f628a79b39bf8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268760"/>
            <a:ext cx="2448272" cy="17067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golovnie-boli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3140968"/>
            <a:ext cx="1735772" cy="1440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IMG_8eeb70026cf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5157192"/>
            <a:ext cx="1994507" cy="14127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stenokardya-sercya-prichini-simptomi-lkuvannya_241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3717032"/>
            <a:ext cx="1836205" cy="12241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0" y="47667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Наслідки тривалої дії магнітного поля для людини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2924944"/>
            <a:ext cx="54360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Є випадки, коли хворі люди сприймають електромагнітні випромінювання як звуки. Навіть у психічно здорових людей електромагнітні випромінювання здатні викликати звукові сприйняття. Якщо спрямувати пучок радіохвиль на скроневу ділянку мозку, то навіть у глухого нерідко виникає виразне відчуття шуму.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683568" y="5013176"/>
            <a:ext cx="24482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А коли людину загіпнотизувати, то магніт здатний викликати і здорові галюцинації.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s (2).jpg"/>
          <p:cNvPicPr>
            <a:picLocks noChangeAspect="1"/>
          </p:cNvPicPr>
          <p:nvPr/>
        </p:nvPicPr>
        <p:blipFill>
          <a:blip r:embed="rId2" cstate="print">
            <a:lum bright="-28000" contrast="-47000"/>
          </a:blip>
          <a:stretch>
            <a:fillRect/>
          </a:stretch>
        </p:blipFill>
        <p:spPr>
          <a:xfrm>
            <a:off x="2915816" y="2708920"/>
            <a:ext cx="3910388" cy="1942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1403648" y="2852936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До магнітних полів чутливі комахи. В земному полі орієнтуються молюски, черв’яки, і навіть водорості. На початку чи наприкінці польоту жуки, бджоли та інші комахи віддають перевагу напрямку північ-південь чи захід-схід. Магніточутливими виявилися і птахи, і тварини</a:t>
            </a:r>
          </a:p>
        </p:txBody>
      </p:sp>
      <p:pic>
        <p:nvPicPr>
          <p:cNvPr id="3" name="Рисунок 2" descr="комах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581128"/>
            <a:ext cx="2667000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armonia-scienceblogs_co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196752"/>
            <a:ext cx="2425725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Магнітні поля комах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1196752"/>
            <a:ext cx="2286000" cy="1590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 descr="завантаження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4581128"/>
            <a:ext cx="2598595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34563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Магнітні сигнали сприймаються безпосередньо мозком. Магнітне поле впливає на обмін речовин нервової тканини, і реакція виникає в усіх відділах, але найінтенсивнішою вона є в гіпоталамусі і в корі головного мозку</a:t>
            </a:r>
            <a:r>
              <a:rPr lang="uk-UA" dirty="0" smtClean="0"/>
              <a:t>.</a:t>
            </a:r>
          </a:p>
          <a:p>
            <a:pPr algn="ctr"/>
            <a:endParaRPr lang="uk-UA" dirty="0"/>
          </a:p>
        </p:txBody>
      </p:sp>
      <p:pic>
        <p:nvPicPr>
          <p:cNvPr id="4" name="Рисунок 3" descr="58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980728"/>
            <a:ext cx="3098719" cy="20590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2012112911384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005064"/>
            <a:ext cx="3491880" cy="25368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Мозок людини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3501008"/>
            <a:ext cx="4536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Ці відділи мозку найчутливіші до його зміни. Отже, в перші моменти магнітне поле впливає передусім на функції центральної нервової системи, а пізніше, можливо, його дія позначиться і на роботі інших органів, клітин, які також відзначаються високим рівнем обміну речовин.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49289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48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Дякую за увагу!</a:t>
            </a:r>
            <a:endParaRPr lang="uk-UA" sz="48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76056" y="1556792"/>
            <a:ext cx="32403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/>
              <a:t>Магнітне поле </a:t>
            </a:r>
            <a:r>
              <a:rPr lang="uk-UA" dirty="0" smtClean="0"/>
              <a:t>– складова частина, “ електромагнітного поля ”, що є окремим видом матерії. Особливість магнітного поля проявляється в його механічному діянні лише на рухомі електричні заряди або на тіла, які мають магнітний момент, незалежно від того, рухаються вони чи ні. Джерелами магнітного поля є рухомі електричні заряди, наприклад, струм у провідниках.</a:t>
            </a:r>
            <a:endParaRPr lang="uk-UA" dirty="0"/>
          </a:p>
        </p:txBody>
      </p:sp>
      <p:pic>
        <p:nvPicPr>
          <p:cNvPr id="3" name="Рисунок 2" descr="f740508890debab064cca619b444d2d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3915677" cy="29417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Магнітне поле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556792"/>
            <a:ext cx="4536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 історії людства був час, коли магніт називали </a:t>
            </a:r>
            <a:r>
              <a:rPr lang="uk-UA" dirty="0" smtClean="0"/>
              <a:t>каменем кохання ,</a:t>
            </a:r>
            <a:endParaRPr lang="uk-UA" dirty="0"/>
          </a:p>
          <a:p>
            <a:r>
              <a:rPr lang="uk-UA" dirty="0" smtClean="0"/>
              <a:t>каменем мудрості . </a:t>
            </a:r>
            <a:r>
              <a:rPr lang="uk-UA" dirty="0"/>
              <a:t>Розповідають, що в середньовіччі магніт охороняв</a:t>
            </a:r>
          </a:p>
          <a:p>
            <a:r>
              <a:rPr lang="uk-UA" dirty="0"/>
              <a:t>житла городян від злодіїв, Кусок магніту клали біля дверей, і тоді</a:t>
            </a:r>
          </a:p>
          <a:p>
            <a:r>
              <a:rPr lang="uk-UA" dirty="0"/>
              <a:t>металеві речі, що їх тримав злодій, міцно прикипали до цього металу.</a:t>
            </a:r>
          </a:p>
          <a:p>
            <a:r>
              <a:rPr lang="uk-UA" dirty="0"/>
              <a:t>Злодії лякався і тікав</a:t>
            </a:r>
            <a:r>
              <a:rPr lang="uk-UA" dirty="0" smtClean="0"/>
              <a:t>.</a:t>
            </a:r>
            <a:r>
              <a:rPr lang="uk-UA" dirty="0"/>
              <a:t> </a:t>
            </a:r>
          </a:p>
        </p:txBody>
      </p:sp>
      <p:pic>
        <p:nvPicPr>
          <p:cNvPr id="4" name="Рисунок 3" descr="1418285759_v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365104"/>
            <a:ext cx="3168352" cy="22125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Середньовічні магніти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4149080"/>
            <a:ext cx="4896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Згодом магніт було передано на користування вченим. Він мав таку гучну</a:t>
            </a:r>
          </a:p>
          <a:p>
            <a:r>
              <a:rPr lang="uk-UA" dirty="0" smtClean="0"/>
              <a:t>славу, що навіть знаменитий Ньютон носив у своєму персні, замість</a:t>
            </a:r>
          </a:p>
          <a:p>
            <a:r>
              <a:rPr lang="uk-UA" dirty="0" smtClean="0"/>
              <a:t>дорогоцінного каменя кусочок дуже сильного магніту.</a:t>
            </a:r>
            <a:endParaRPr lang="uk-UA" dirty="0"/>
          </a:p>
        </p:txBody>
      </p:sp>
      <p:pic>
        <p:nvPicPr>
          <p:cNvPr id="8" name="Рисунок 7" descr="250px-GodfreyKneller-IsaacNewton-16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196752"/>
            <a:ext cx="2091556" cy="28696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2c56575fe8dc4b405f0b31ca12c4a92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509120"/>
            <a:ext cx="3148088" cy="2088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0" y="1268760"/>
            <a:ext cx="4067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У нашій країні є металургійні заводи де використовують електромагнітні</a:t>
            </a:r>
          </a:p>
          <a:p>
            <a:pPr algn="ctr"/>
            <a:r>
              <a:rPr lang="uk-UA" dirty="0"/>
              <a:t>насоси. Залежно від напряму дії магнітного поля насоси перекачують</a:t>
            </a:r>
          </a:p>
          <a:p>
            <a:pPr algn="ctr"/>
            <a:r>
              <a:rPr lang="uk-UA" dirty="0"/>
              <a:t>рідкий метан або, коли потрібно, гальмують його надходження, регулюють</a:t>
            </a:r>
          </a:p>
          <a:p>
            <a:pPr algn="ctr"/>
            <a:r>
              <a:rPr lang="uk-UA" dirty="0"/>
              <a:t>витрату. Раніше все це робилося тільки за допомогою ковшів. Новий спосіб</a:t>
            </a:r>
          </a:p>
          <a:p>
            <a:pPr algn="ctr"/>
            <a:r>
              <a:rPr lang="uk-UA" dirty="0"/>
              <a:t>полегшує транспортування рідкого </a:t>
            </a:r>
            <a:r>
              <a:rPr lang="uk-UA" dirty="0" smtClean="0"/>
              <a:t>метану.</a:t>
            </a:r>
            <a:endParaRPr lang="uk-UA" dirty="0"/>
          </a:p>
        </p:txBody>
      </p:sp>
      <p:pic>
        <p:nvPicPr>
          <p:cNvPr id="4" name="Рисунок 3" descr="ap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412776"/>
            <a:ext cx="2952328" cy="23573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Металургія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789040"/>
            <a:ext cx="4248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Експерименти, проведені в</a:t>
            </a:r>
          </a:p>
          <a:p>
            <a:r>
              <a:rPr lang="uk-UA" dirty="0" smtClean="0"/>
              <a:t>лабораторних умовах, а потім на Єнакіївському металургійному заводі,</a:t>
            </a:r>
          </a:p>
          <a:p>
            <a:r>
              <a:rPr lang="uk-UA" dirty="0" smtClean="0"/>
              <a:t>показали, що при безперервному пропусканні ливарного чавуну через</a:t>
            </a:r>
          </a:p>
          <a:p>
            <a:r>
              <a:rPr lang="uk-UA" dirty="0" smtClean="0"/>
              <a:t>магнітне поле значно прискорюється очищення метану від зайвої сірки.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1920" y="1484784"/>
            <a:ext cx="50040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Інколи магнітне поле приходить на допомогу силі тяжіння. Так, консервні</a:t>
            </a:r>
          </a:p>
          <a:p>
            <a:pPr algn="ctr"/>
            <a:r>
              <a:rPr lang="uk-UA" dirty="0"/>
              <a:t>бляшанки для перевірки герметичності занурюють у ванну з водою.</a:t>
            </a:r>
          </a:p>
          <a:p>
            <a:pPr algn="ctr"/>
            <a:r>
              <a:rPr lang="uk-UA" dirty="0"/>
              <a:t>Звичайний транспортер для цього не придатний: бляшанки відриваються від</a:t>
            </a:r>
          </a:p>
          <a:p>
            <a:pPr algn="ctr"/>
            <a:r>
              <a:rPr lang="uk-UA" dirty="0"/>
              <a:t>нього і спливають. Якщо транспортер зробити з пластин нержавіючої сталі</a:t>
            </a:r>
          </a:p>
          <a:p>
            <a:pPr algn="ctr"/>
            <a:r>
              <a:rPr lang="uk-UA" dirty="0"/>
              <a:t>і </a:t>
            </a:r>
            <a:r>
              <a:rPr lang="uk-UA" dirty="0" smtClean="0"/>
              <a:t>поліетиленів </a:t>
            </a:r>
            <a:r>
              <a:rPr lang="uk-UA" dirty="0"/>
              <a:t>в поле сильних магнітів, то консервні бляшанки</a:t>
            </a:r>
          </a:p>
          <a:p>
            <a:pPr algn="ctr"/>
            <a:r>
              <a:rPr lang="uk-UA" dirty="0"/>
              <a:t>притягуватимуться до транспортера.</a:t>
            </a:r>
          </a:p>
        </p:txBody>
      </p:sp>
      <p:pic>
        <p:nvPicPr>
          <p:cNvPr id="3" name="Рисунок 2" descr="_Na_Hmelnichchini_viyskovi_zbagatili_biznesmena_na_100_tisyach_griven_1_2015_02_27_02_49_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2278105" cy="30441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 descr="depositphotos_42473787-Collage-of-tin-cans-with-food-isolated-on-wh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4283328"/>
            <a:ext cx="2448272" cy="244827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Допомога силі тяжіння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897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789040"/>
            <a:ext cx="3192784" cy="2501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0" y="1412776"/>
            <a:ext cx="919835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/>
              <a:t>Звичайна вода, якщо її пропустити</a:t>
            </a:r>
          </a:p>
          <a:p>
            <a:pPr algn="ctr"/>
            <a:r>
              <a:rPr lang="uk-UA" dirty="0"/>
              <a:t>через магнітне поле, змінює свої властивості. Вона не утворює напилу на</a:t>
            </a:r>
          </a:p>
          <a:p>
            <a:pPr algn="ctr"/>
            <a:r>
              <a:rPr lang="uk-UA" dirty="0"/>
              <a:t>стінках, посудини. Це явище використовують у парових котлах для</a:t>
            </a:r>
          </a:p>
          <a:p>
            <a:pPr algn="ctr"/>
            <a:r>
              <a:rPr lang="uk-UA" dirty="0"/>
              <a:t>зменшення накипу на його </a:t>
            </a:r>
            <a:r>
              <a:rPr lang="uk-UA" dirty="0" smtClean="0"/>
              <a:t>стінках. </a:t>
            </a:r>
            <a:r>
              <a:rPr lang="uk-UA" dirty="0"/>
              <a:t>Наша планета як відомо </a:t>
            </a:r>
            <a:r>
              <a:rPr lang="uk-UA" dirty="0" smtClean="0"/>
              <a:t>„ купається ” </a:t>
            </a:r>
            <a:r>
              <a:rPr lang="uk-UA" dirty="0"/>
              <a:t>в</a:t>
            </a:r>
          </a:p>
          <a:p>
            <a:pPr algn="ctr"/>
            <a:r>
              <a:rPr lang="uk-UA" dirty="0"/>
              <a:t>гігантському магнітному полі. Магнітний панцер захищає її від</a:t>
            </a:r>
          </a:p>
          <a:p>
            <a:pPr algn="ctr"/>
            <a:r>
              <a:rPr lang="uk-UA" dirty="0"/>
              <a:t>бомбардування космічних частинок. Але це поле впливає на земні процеси,</a:t>
            </a:r>
          </a:p>
          <a:p>
            <a:pPr algn="ctr"/>
            <a:r>
              <a:rPr lang="uk-UA" dirty="0"/>
              <a:t>наприклад, на рослини.</a:t>
            </a:r>
            <a:br>
              <a:rPr lang="uk-UA" dirty="0"/>
            </a:br>
            <a:endParaRPr lang="uk-UA" dirty="0"/>
          </a:p>
          <a:p>
            <a:pPr algn="ctr"/>
            <a:endParaRPr lang="uk-UA" dirty="0"/>
          </a:p>
        </p:txBody>
      </p:sp>
      <p:pic>
        <p:nvPicPr>
          <p:cNvPr id="3" name="Рисунок 2" descr="1(6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4365104"/>
            <a:ext cx="3236580" cy="22251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Вода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76056" y="1988840"/>
            <a:ext cx="4067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Магнітні сили підвищують урожай. Так, помідори, вирощені в штучному</a:t>
            </a:r>
          </a:p>
          <a:p>
            <a:pPr algn="ctr"/>
            <a:r>
              <a:rPr lang="uk-UA" dirty="0"/>
              <a:t>магнітному полі, дозрівають швидше і дають більше плодів. Ученим треба</a:t>
            </a:r>
          </a:p>
          <a:p>
            <a:pPr algn="ctr"/>
            <a:r>
              <a:rPr lang="uk-UA" dirty="0"/>
              <a:t>ще багато зробити, щоб добре вивчити загадки взаємодії магнітного поля і</a:t>
            </a:r>
          </a:p>
          <a:p>
            <a:pPr algn="ctr"/>
            <a:r>
              <a:rPr lang="uk-UA" dirty="0"/>
              <a:t>рослин.</a:t>
            </a:r>
            <a:br>
              <a:rPr lang="uk-UA" dirty="0"/>
            </a:br>
            <a:endParaRPr lang="uk-UA" dirty="0"/>
          </a:p>
          <a:p>
            <a:pPr algn="ctr"/>
            <a:endParaRPr lang="uk-UA" dirty="0"/>
          </a:p>
        </p:txBody>
      </p:sp>
      <p:pic>
        <p:nvPicPr>
          <p:cNvPr id="3" name="Рисунок 2" descr="tomat_tytulny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16832"/>
            <a:ext cx="4680520" cy="31172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Урожай плодів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515" y="1484784"/>
            <a:ext cx="4126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У результаті багаторічних спостережень канадські </a:t>
            </a:r>
            <a:r>
              <a:rPr lang="uk-UA" dirty="0" smtClean="0"/>
              <a:t>вчені біологи </a:t>
            </a:r>
            <a:r>
              <a:rPr lang="uk-UA" dirty="0"/>
              <a:t>прийшли</a:t>
            </a:r>
          </a:p>
          <a:p>
            <a:pPr algn="ctr"/>
            <a:r>
              <a:rPr lang="uk-UA" dirty="0"/>
              <a:t>до висновку, що пшениця, посіяна в напрямі схід-захід росте краще і дає</a:t>
            </a:r>
          </a:p>
          <a:p>
            <a:pPr algn="ctr"/>
            <a:r>
              <a:rPr lang="uk-UA" dirty="0"/>
              <a:t>більший врожай, ніж посіяна в напрямі </a:t>
            </a:r>
            <a:r>
              <a:rPr lang="uk-UA" dirty="0" smtClean="0"/>
              <a:t>північ-південь.</a:t>
            </a:r>
            <a:endParaRPr lang="uk-UA" dirty="0"/>
          </a:p>
        </p:txBody>
      </p:sp>
      <p:pic>
        <p:nvPicPr>
          <p:cNvPr id="3" name="Рисунок 2" descr="258641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412776"/>
            <a:ext cx="3347864" cy="222967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Рисунок 3" descr="pshenicja-5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19" y="4537038"/>
            <a:ext cx="5688633" cy="172245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Ріст пшениці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4365104"/>
            <a:ext cx="24916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Це явище канадські</a:t>
            </a:r>
          </a:p>
          <a:p>
            <a:pPr algn="ctr"/>
            <a:r>
              <a:rPr lang="uk-UA" dirty="0" smtClean="0"/>
              <a:t>вчені пояснюють чутливість рослин до магнітного поля Землі.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12776"/>
            <a:ext cx="8172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Поле електромагнітів </a:t>
            </a:r>
            <a:r>
              <a:rPr lang="uk-UA" dirty="0"/>
              <a:t>використовують для очищення насіння </a:t>
            </a:r>
            <a:r>
              <a:rPr lang="uk-UA" dirty="0" smtClean="0"/>
              <a:t>культурних сільськогосподарських </a:t>
            </a:r>
            <a:r>
              <a:rPr lang="uk-UA" dirty="0"/>
              <a:t>рослин від насіння бур’янів. Для цього все </a:t>
            </a:r>
            <a:r>
              <a:rPr lang="uk-UA" dirty="0" smtClean="0"/>
              <a:t>насіння зміщують </a:t>
            </a:r>
            <a:r>
              <a:rPr lang="uk-UA" dirty="0"/>
              <a:t>з дрібним залізним порошком, який прилягає до насіння </a:t>
            </a:r>
            <a:r>
              <a:rPr lang="uk-UA" dirty="0" smtClean="0"/>
              <a:t>бур’янів і </a:t>
            </a:r>
            <a:r>
              <a:rPr lang="uk-UA" dirty="0"/>
              <a:t>не прилягає до гладенької поверхні насіння культурних рослин. </a:t>
            </a:r>
            <a:r>
              <a:rPr lang="uk-UA" dirty="0" smtClean="0"/>
              <a:t>Коли суміш </a:t>
            </a:r>
            <a:r>
              <a:rPr lang="uk-UA" dirty="0"/>
              <a:t>насіння проходить повз електромагніт, то насіння </a:t>
            </a:r>
            <a:r>
              <a:rPr lang="uk-UA" dirty="0" smtClean="0"/>
              <a:t>бур’янів притягується </a:t>
            </a:r>
            <a:r>
              <a:rPr lang="uk-UA" dirty="0"/>
              <a:t>до електромагніту і таким чином відокремлюється від </a:t>
            </a:r>
            <a:r>
              <a:rPr lang="uk-UA" dirty="0" smtClean="0"/>
              <a:t>насіння культурних </a:t>
            </a:r>
            <a:r>
              <a:rPr lang="uk-UA" dirty="0"/>
              <a:t>рослин. </a:t>
            </a:r>
            <a:br>
              <a:rPr lang="uk-UA" dirty="0"/>
            </a:br>
            <a:r>
              <a:rPr lang="uk-UA" dirty="0"/>
              <a:t> </a:t>
            </a:r>
          </a:p>
        </p:txBody>
      </p:sp>
      <p:pic>
        <p:nvPicPr>
          <p:cNvPr id="3" name="Рисунок 2" descr="sornjaki-i-borba-s-nimi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5" y="3659052"/>
            <a:ext cx="4350944" cy="29383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0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Очищення насіння від бур</a:t>
            </a:r>
            <a:r>
              <a:rPr lang="en-US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’</a:t>
            </a:r>
            <a:r>
              <a:rPr lang="uk-UA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янів</a:t>
            </a:r>
            <a:endParaRPr lang="uk-UA" sz="320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263</TotalTime>
  <Words>981</Words>
  <Application>Microsoft Office PowerPoint</Application>
  <PresentationFormat>Экран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27</cp:revision>
  <dcterms:created xsi:type="dcterms:W3CDTF">2015-12-08T16:26:35Z</dcterms:created>
  <dcterms:modified xsi:type="dcterms:W3CDTF">2015-12-08T20:50:34Z</dcterms:modified>
</cp:coreProperties>
</file>